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41" r:id="rId3"/>
    <p:sldMasterId id="2147483753" r:id="rId4"/>
  </p:sldMasterIdLst>
  <p:notesMasterIdLst>
    <p:notesMasterId r:id="rId24"/>
  </p:notesMasterIdLst>
  <p:handoutMasterIdLst>
    <p:handoutMasterId r:id="rId25"/>
  </p:handoutMasterIdLst>
  <p:sldIdLst>
    <p:sldId id="417" r:id="rId5"/>
    <p:sldId id="296" r:id="rId6"/>
    <p:sldId id="367" r:id="rId7"/>
    <p:sldId id="415" r:id="rId8"/>
    <p:sldId id="416" r:id="rId9"/>
    <p:sldId id="394" r:id="rId10"/>
    <p:sldId id="402" r:id="rId11"/>
    <p:sldId id="395" r:id="rId12"/>
    <p:sldId id="403" r:id="rId13"/>
    <p:sldId id="404" r:id="rId14"/>
    <p:sldId id="396" r:id="rId15"/>
    <p:sldId id="401" r:id="rId16"/>
    <p:sldId id="398" r:id="rId17"/>
    <p:sldId id="412" r:id="rId18"/>
    <p:sldId id="413" r:id="rId19"/>
    <p:sldId id="414" r:id="rId20"/>
    <p:sldId id="405" r:id="rId21"/>
    <p:sldId id="411" r:id="rId22"/>
    <p:sldId id="41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A1D"/>
    <a:srgbClr val="175895"/>
    <a:srgbClr val="0C507C"/>
    <a:srgbClr val="002055"/>
    <a:srgbClr val="941B1E"/>
    <a:srgbClr val="F47C20"/>
    <a:srgbClr val="B64C4B"/>
    <a:srgbClr val="002156"/>
    <a:srgbClr val="C32327"/>
    <a:srgbClr val="A91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8767" autoAdjust="0"/>
  </p:normalViewPr>
  <p:slideViewPr>
    <p:cSldViewPr snapToGrid="0" showGuides="1">
      <p:cViewPr varScale="1">
        <p:scale>
          <a:sx n="103" d="100"/>
          <a:sy n="103" d="100"/>
        </p:scale>
        <p:origin x="18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28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E8943-8FAF-4417-A6CF-4F9675596EA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0142DB-F111-4CC1-9C14-EEF6AB2A223D}">
      <dgm:prSet phldrT="[Text]"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Masculinity </a:t>
          </a:r>
          <a:endParaRPr lang="en-US" dirty="0"/>
        </a:p>
      </dgm:t>
    </dgm:pt>
    <dgm:pt modelId="{1BC71494-C6A7-4E2E-8002-7817ED9E6F20}" type="parTrans" cxnId="{BEC3EC80-944C-4B1D-BC7A-F545DE170965}">
      <dgm:prSet/>
      <dgm:spPr/>
      <dgm:t>
        <a:bodyPr/>
        <a:lstStyle/>
        <a:p>
          <a:endParaRPr lang="en-US"/>
        </a:p>
      </dgm:t>
    </dgm:pt>
    <dgm:pt modelId="{B61C929D-8778-47BE-BD5E-DFFDFDAE7BB9}" type="sibTrans" cxnId="{BEC3EC80-944C-4B1D-BC7A-F545DE170965}">
      <dgm:prSet/>
      <dgm:spPr/>
      <dgm:t>
        <a:bodyPr/>
        <a:lstStyle/>
        <a:p>
          <a:endParaRPr lang="en-US"/>
        </a:p>
      </dgm:t>
    </dgm:pt>
    <dgm:pt modelId="{DDA391F2-07B4-4B0C-ABA6-0685F84D4850}">
      <dgm:prSet phldrT="[Text]"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Lower Health/Treatment Literacy</a:t>
          </a:r>
          <a:endParaRPr lang="en-US" dirty="0"/>
        </a:p>
      </dgm:t>
    </dgm:pt>
    <dgm:pt modelId="{6ED5381D-F49D-4B67-B812-77503378287E}" type="parTrans" cxnId="{C16097C8-0C60-4B03-B73A-7224D920555F}">
      <dgm:prSet/>
      <dgm:spPr/>
      <dgm:t>
        <a:bodyPr/>
        <a:lstStyle/>
        <a:p>
          <a:endParaRPr lang="en-US"/>
        </a:p>
      </dgm:t>
    </dgm:pt>
    <dgm:pt modelId="{8602E736-AB35-4535-8E70-5D2D916A4765}" type="sibTrans" cxnId="{C16097C8-0C60-4B03-B73A-7224D920555F}">
      <dgm:prSet/>
      <dgm:spPr/>
      <dgm:t>
        <a:bodyPr/>
        <a:lstStyle/>
        <a:p>
          <a:endParaRPr lang="en-US"/>
        </a:p>
      </dgm:t>
    </dgm:pt>
    <dgm:pt modelId="{FCA80A24-A976-4EDF-8A1B-97F01A411018}">
      <dgm:prSet phldrT="[Text]"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Adverse clinic conditions</a:t>
          </a:r>
          <a:endParaRPr lang="en-US" dirty="0"/>
        </a:p>
      </dgm:t>
    </dgm:pt>
    <dgm:pt modelId="{626093DC-D0F2-4764-A667-18A59ACCBE63}" type="parTrans" cxnId="{F407873A-6225-4CD1-AAEA-5C51336F9058}">
      <dgm:prSet/>
      <dgm:spPr/>
      <dgm:t>
        <a:bodyPr/>
        <a:lstStyle/>
        <a:p>
          <a:endParaRPr lang="en-US"/>
        </a:p>
      </dgm:t>
    </dgm:pt>
    <dgm:pt modelId="{EA460FEA-CA65-41EF-9197-04409702F775}" type="sibTrans" cxnId="{F407873A-6225-4CD1-AAEA-5C51336F9058}">
      <dgm:prSet/>
      <dgm:spPr/>
      <dgm:t>
        <a:bodyPr/>
        <a:lstStyle/>
        <a:p>
          <a:endParaRPr lang="en-US"/>
        </a:p>
      </dgm:t>
    </dgm:pt>
    <dgm:pt modelId="{57E0EAA7-4D0B-47E5-BF9E-AF671FCF9689}">
      <dgm:prSet phldrT="[Text]"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Confidentiality </a:t>
          </a:r>
          <a:endParaRPr lang="en-US" dirty="0"/>
        </a:p>
      </dgm:t>
    </dgm:pt>
    <dgm:pt modelId="{DE3BF654-544B-4B42-AB54-1DE710416543}" type="parTrans" cxnId="{2FD827B1-FE62-4A90-8D91-BB102C436A7D}">
      <dgm:prSet/>
      <dgm:spPr/>
      <dgm:t>
        <a:bodyPr/>
        <a:lstStyle/>
        <a:p>
          <a:endParaRPr lang="en-US"/>
        </a:p>
      </dgm:t>
    </dgm:pt>
    <dgm:pt modelId="{3F8613E0-A578-4DF4-BE3F-DB2910777C51}" type="sibTrans" cxnId="{2FD827B1-FE62-4A90-8D91-BB102C436A7D}">
      <dgm:prSet/>
      <dgm:spPr/>
      <dgm:t>
        <a:bodyPr/>
        <a:lstStyle/>
        <a:p>
          <a:endParaRPr lang="en-US"/>
        </a:p>
      </dgm:t>
    </dgm:pt>
    <dgm:pt modelId="{0AFD6CCD-E258-4D77-A913-349E86A6309B}">
      <dgm:prSet phldrT="[Text]"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Fear of testing positive</a:t>
          </a:r>
          <a:endParaRPr lang="en-US" dirty="0"/>
        </a:p>
      </dgm:t>
    </dgm:pt>
    <dgm:pt modelId="{77FFEA8B-D32D-440D-879F-43BC0A25BFC3}" type="parTrans" cxnId="{8C23820E-7FAA-4050-811C-4673E8DF4743}">
      <dgm:prSet/>
      <dgm:spPr/>
      <dgm:t>
        <a:bodyPr/>
        <a:lstStyle/>
        <a:p>
          <a:endParaRPr lang="en-US"/>
        </a:p>
      </dgm:t>
    </dgm:pt>
    <dgm:pt modelId="{5BFF9747-7A6B-4361-924B-D3D0E0EF107D}" type="sibTrans" cxnId="{8C23820E-7FAA-4050-811C-4673E8DF4743}">
      <dgm:prSet/>
      <dgm:spPr/>
      <dgm:t>
        <a:bodyPr/>
        <a:lstStyle/>
        <a:p>
          <a:endParaRPr lang="en-US"/>
        </a:p>
      </dgm:t>
    </dgm:pt>
    <dgm:pt modelId="{0B763B38-3661-47CA-9ECA-2F91B40EF986}">
      <dgm:prSet phldrT="[Text]"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Fear of disclosure</a:t>
          </a:r>
          <a:endParaRPr lang="en-US" dirty="0"/>
        </a:p>
      </dgm:t>
    </dgm:pt>
    <dgm:pt modelId="{91608E02-08F9-410E-A854-257E75622764}" type="parTrans" cxnId="{8DBF41C5-9864-4412-A59A-DE7E866C13A0}">
      <dgm:prSet/>
      <dgm:spPr/>
      <dgm:t>
        <a:bodyPr/>
        <a:lstStyle/>
        <a:p>
          <a:endParaRPr lang="en-US"/>
        </a:p>
      </dgm:t>
    </dgm:pt>
    <dgm:pt modelId="{BB627C80-4DFB-4ABF-A945-13FEE75AD14F}" type="sibTrans" cxnId="{8DBF41C5-9864-4412-A59A-DE7E866C13A0}">
      <dgm:prSet/>
      <dgm:spPr/>
      <dgm:t>
        <a:bodyPr/>
        <a:lstStyle/>
        <a:p>
          <a:endParaRPr lang="en-US"/>
        </a:p>
      </dgm:t>
    </dgm:pt>
    <dgm:pt modelId="{E9796444-C896-4924-8A6E-39FF991A150A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</a:rPr>
            <a:t>Low perceived risk</a:t>
          </a:r>
          <a:endParaRPr lang="en-US" dirty="0" smtClean="0">
            <a:latin typeface="Calibri" panose="020F0502020204030204" pitchFamily="34" charset="0"/>
          </a:endParaRPr>
        </a:p>
      </dgm:t>
    </dgm:pt>
    <dgm:pt modelId="{FD5A1161-771F-45A3-82CE-21DB9D16E056}" type="parTrans" cxnId="{2059FE7A-52AB-4E17-B984-30A7BF81F630}">
      <dgm:prSet/>
      <dgm:spPr/>
      <dgm:t>
        <a:bodyPr/>
        <a:lstStyle/>
        <a:p>
          <a:endParaRPr lang="en-US"/>
        </a:p>
      </dgm:t>
    </dgm:pt>
    <dgm:pt modelId="{E9A19481-F703-4575-9FBF-819124BAF767}" type="sibTrans" cxnId="{2059FE7A-52AB-4E17-B984-30A7BF81F630}">
      <dgm:prSet/>
      <dgm:spPr/>
      <dgm:t>
        <a:bodyPr/>
        <a:lstStyle/>
        <a:p>
          <a:endParaRPr lang="en-US"/>
        </a:p>
      </dgm:t>
    </dgm:pt>
    <dgm:pt modelId="{89156B9F-C14C-46A4-9B89-5BF5881D06D9}" type="pres">
      <dgm:prSet presAssocID="{A0EE8943-8FAF-4417-A6CF-4F9675596E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4B116-616A-4E40-8B80-CD1E228A367A}" type="pres">
      <dgm:prSet presAssocID="{1D0142DB-F111-4CC1-9C14-EEF6AB2A223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5A63E-FA74-48AB-9FB7-89202747D014}" type="pres">
      <dgm:prSet presAssocID="{B61C929D-8778-47BE-BD5E-DFFDFDAE7BB9}" presName="sibTrans" presStyleCnt="0"/>
      <dgm:spPr/>
    </dgm:pt>
    <dgm:pt modelId="{0BBB2DA8-9BDC-473B-BCFD-BDF3EA429B58}" type="pres">
      <dgm:prSet presAssocID="{DDA391F2-07B4-4B0C-ABA6-0685F84D485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A0566-4A43-42F7-8D16-4DE38C9FE17D}" type="pres">
      <dgm:prSet presAssocID="{8602E736-AB35-4535-8E70-5D2D916A4765}" presName="sibTrans" presStyleCnt="0"/>
      <dgm:spPr/>
    </dgm:pt>
    <dgm:pt modelId="{9BC93BCE-85EC-45AC-98CD-78AE74CEE295}" type="pres">
      <dgm:prSet presAssocID="{FCA80A24-A976-4EDF-8A1B-97F01A41101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5A401-B077-4AE7-9593-3A5A97F47079}" type="pres">
      <dgm:prSet presAssocID="{EA460FEA-CA65-41EF-9197-04409702F775}" presName="sibTrans" presStyleCnt="0"/>
      <dgm:spPr/>
    </dgm:pt>
    <dgm:pt modelId="{9FB6C0AC-08F3-403F-B25B-7B452B623274}" type="pres">
      <dgm:prSet presAssocID="{57E0EAA7-4D0B-47E5-BF9E-AF671FCF968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58316-D2AB-4B01-8833-40F0B51DBE62}" type="pres">
      <dgm:prSet presAssocID="{3F8613E0-A578-4DF4-BE3F-DB2910777C51}" presName="sibTrans" presStyleCnt="0"/>
      <dgm:spPr/>
    </dgm:pt>
    <dgm:pt modelId="{37394D9E-15D2-4B42-A3F3-DFC001B2C8C6}" type="pres">
      <dgm:prSet presAssocID="{0AFD6CCD-E258-4D77-A913-349E86A6309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63518-96AB-4FE0-B5CD-7B87FCA71482}" type="pres">
      <dgm:prSet presAssocID="{5BFF9747-7A6B-4361-924B-D3D0E0EF107D}" presName="sibTrans" presStyleCnt="0"/>
      <dgm:spPr/>
    </dgm:pt>
    <dgm:pt modelId="{852A5B1D-25AC-4E66-8A68-49A9EBD597C4}" type="pres">
      <dgm:prSet presAssocID="{E9796444-C896-4924-8A6E-39FF991A150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1F6CA-7A72-481F-9877-C8CAF732D10F}" type="pres">
      <dgm:prSet presAssocID="{E9A19481-F703-4575-9FBF-819124BAF767}" presName="sibTrans" presStyleCnt="0"/>
      <dgm:spPr/>
    </dgm:pt>
    <dgm:pt modelId="{3BEB8392-D0EB-48EE-B998-630C1DFBD291}" type="pres">
      <dgm:prSet presAssocID="{0B763B38-3661-47CA-9ECA-2F91B40EF98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D70C07-9270-48EA-BC1B-B719DFDC319F}" type="presOf" srcId="{DDA391F2-07B4-4B0C-ABA6-0685F84D4850}" destId="{0BBB2DA8-9BDC-473B-BCFD-BDF3EA429B58}" srcOrd="0" destOrd="0" presId="urn:microsoft.com/office/officeart/2005/8/layout/default"/>
    <dgm:cxn modelId="{57D2BA91-A59C-4403-92C0-98A86CA92DE3}" type="presOf" srcId="{1D0142DB-F111-4CC1-9C14-EEF6AB2A223D}" destId="{10C4B116-616A-4E40-8B80-CD1E228A367A}" srcOrd="0" destOrd="0" presId="urn:microsoft.com/office/officeart/2005/8/layout/default"/>
    <dgm:cxn modelId="{8DBF41C5-9864-4412-A59A-DE7E866C13A0}" srcId="{A0EE8943-8FAF-4417-A6CF-4F9675596EA6}" destId="{0B763B38-3661-47CA-9ECA-2F91B40EF986}" srcOrd="6" destOrd="0" parTransId="{91608E02-08F9-410E-A854-257E75622764}" sibTransId="{BB627C80-4DFB-4ABF-A945-13FEE75AD14F}"/>
    <dgm:cxn modelId="{D068FD02-0677-404E-B065-B21CA0A786B9}" type="presOf" srcId="{FCA80A24-A976-4EDF-8A1B-97F01A411018}" destId="{9BC93BCE-85EC-45AC-98CD-78AE74CEE295}" srcOrd="0" destOrd="0" presId="urn:microsoft.com/office/officeart/2005/8/layout/default"/>
    <dgm:cxn modelId="{DEFB1F1D-5368-49A0-9BE1-0CBBC450D12F}" type="presOf" srcId="{0B763B38-3661-47CA-9ECA-2F91B40EF986}" destId="{3BEB8392-D0EB-48EE-B998-630C1DFBD291}" srcOrd="0" destOrd="0" presId="urn:microsoft.com/office/officeart/2005/8/layout/default"/>
    <dgm:cxn modelId="{F407873A-6225-4CD1-AAEA-5C51336F9058}" srcId="{A0EE8943-8FAF-4417-A6CF-4F9675596EA6}" destId="{FCA80A24-A976-4EDF-8A1B-97F01A411018}" srcOrd="2" destOrd="0" parTransId="{626093DC-D0F2-4764-A667-18A59ACCBE63}" sibTransId="{EA460FEA-CA65-41EF-9197-04409702F775}"/>
    <dgm:cxn modelId="{2059FE7A-52AB-4E17-B984-30A7BF81F630}" srcId="{A0EE8943-8FAF-4417-A6CF-4F9675596EA6}" destId="{E9796444-C896-4924-8A6E-39FF991A150A}" srcOrd="5" destOrd="0" parTransId="{FD5A1161-771F-45A3-82CE-21DB9D16E056}" sibTransId="{E9A19481-F703-4575-9FBF-819124BAF767}"/>
    <dgm:cxn modelId="{B89F4D11-C5F4-4A3F-9055-9C3A3A945754}" type="presOf" srcId="{57E0EAA7-4D0B-47E5-BF9E-AF671FCF9689}" destId="{9FB6C0AC-08F3-403F-B25B-7B452B623274}" srcOrd="0" destOrd="0" presId="urn:microsoft.com/office/officeart/2005/8/layout/default"/>
    <dgm:cxn modelId="{8C23820E-7FAA-4050-811C-4673E8DF4743}" srcId="{A0EE8943-8FAF-4417-A6CF-4F9675596EA6}" destId="{0AFD6CCD-E258-4D77-A913-349E86A6309B}" srcOrd="4" destOrd="0" parTransId="{77FFEA8B-D32D-440D-879F-43BC0A25BFC3}" sibTransId="{5BFF9747-7A6B-4361-924B-D3D0E0EF107D}"/>
    <dgm:cxn modelId="{2FD827B1-FE62-4A90-8D91-BB102C436A7D}" srcId="{A0EE8943-8FAF-4417-A6CF-4F9675596EA6}" destId="{57E0EAA7-4D0B-47E5-BF9E-AF671FCF9689}" srcOrd="3" destOrd="0" parTransId="{DE3BF654-544B-4B42-AB54-1DE710416543}" sibTransId="{3F8613E0-A578-4DF4-BE3F-DB2910777C51}"/>
    <dgm:cxn modelId="{C16097C8-0C60-4B03-B73A-7224D920555F}" srcId="{A0EE8943-8FAF-4417-A6CF-4F9675596EA6}" destId="{DDA391F2-07B4-4B0C-ABA6-0685F84D4850}" srcOrd="1" destOrd="0" parTransId="{6ED5381D-F49D-4B67-B812-77503378287E}" sibTransId="{8602E736-AB35-4535-8E70-5D2D916A4765}"/>
    <dgm:cxn modelId="{D2D11C9E-0228-4426-94A3-7A6C9F5AFFE4}" type="presOf" srcId="{E9796444-C896-4924-8A6E-39FF991A150A}" destId="{852A5B1D-25AC-4E66-8A68-49A9EBD597C4}" srcOrd="0" destOrd="0" presId="urn:microsoft.com/office/officeart/2005/8/layout/default"/>
    <dgm:cxn modelId="{BEC3EC80-944C-4B1D-BC7A-F545DE170965}" srcId="{A0EE8943-8FAF-4417-A6CF-4F9675596EA6}" destId="{1D0142DB-F111-4CC1-9C14-EEF6AB2A223D}" srcOrd="0" destOrd="0" parTransId="{1BC71494-C6A7-4E2E-8002-7817ED9E6F20}" sibTransId="{B61C929D-8778-47BE-BD5E-DFFDFDAE7BB9}"/>
    <dgm:cxn modelId="{DD01B489-AE63-49E2-AFCB-C3DF0CD744E3}" type="presOf" srcId="{A0EE8943-8FAF-4417-A6CF-4F9675596EA6}" destId="{89156B9F-C14C-46A4-9B89-5BF5881D06D9}" srcOrd="0" destOrd="0" presId="urn:microsoft.com/office/officeart/2005/8/layout/default"/>
    <dgm:cxn modelId="{78E34A1A-7464-486F-B4E2-594EA488EB79}" type="presOf" srcId="{0AFD6CCD-E258-4D77-A913-349E86A6309B}" destId="{37394D9E-15D2-4B42-A3F3-DFC001B2C8C6}" srcOrd="0" destOrd="0" presId="urn:microsoft.com/office/officeart/2005/8/layout/default"/>
    <dgm:cxn modelId="{79904044-65D4-4CEE-932F-BF7346B4228B}" type="presParOf" srcId="{89156B9F-C14C-46A4-9B89-5BF5881D06D9}" destId="{10C4B116-616A-4E40-8B80-CD1E228A367A}" srcOrd="0" destOrd="0" presId="urn:microsoft.com/office/officeart/2005/8/layout/default"/>
    <dgm:cxn modelId="{8D06B262-A9D6-469A-9217-3570BFAFC7A7}" type="presParOf" srcId="{89156B9F-C14C-46A4-9B89-5BF5881D06D9}" destId="{6665A63E-FA74-48AB-9FB7-89202747D014}" srcOrd="1" destOrd="0" presId="urn:microsoft.com/office/officeart/2005/8/layout/default"/>
    <dgm:cxn modelId="{DFFEC0D2-71A6-4838-9E7B-F72E030D9A5B}" type="presParOf" srcId="{89156B9F-C14C-46A4-9B89-5BF5881D06D9}" destId="{0BBB2DA8-9BDC-473B-BCFD-BDF3EA429B58}" srcOrd="2" destOrd="0" presId="urn:microsoft.com/office/officeart/2005/8/layout/default"/>
    <dgm:cxn modelId="{76D75E2B-4409-442F-BAB9-A7AE1573E175}" type="presParOf" srcId="{89156B9F-C14C-46A4-9B89-5BF5881D06D9}" destId="{265A0566-4A43-42F7-8D16-4DE38C9FE17D}" srcOrd="3" destOrd="0" presId="urn:microsoft.com/office/officeart/2005/8/layout/default"/>
    <dgm:cxn modelId="{16C5B078-E2A3-4DA5-8241-E51E47C56ECA}" type="presParOf" srcId="{89156B9F-C14C-46A4-9B89-5BF5881D06D9}" destId="{9BC93BCE-85EC-45AC-98CD-78AE74CEE295}" srcOrd="4" destOrd="0" presId="urn:microsoft.com/office/officeart/2005/8/layout/default"/>
    <dgm:cxn modelId="{26F64D2A-3A00-4E54-A5A0-0C108BE3A860}" type="presParOf" srcId="{89156B9F-C14C-46A4-9B89-5BF5881D06D9}" destId="{5DC5A401-B077-4AE7-9593-3A5A97F47079}" srcOrd="5" destOrd="0" presId="urn:microsoft.com/office/officeart/2005/8/layout/default"/>
    <dgm:cxn modelId="{385CEB64-319B-4700-8406-0B8CB159EB6D}" type="presParOf" srcId="{89156B9F-C14C-46A4-9B89-5BF5881D06D9}" destId="{9FB6C0AC-08F3-403F-B25B-7B452B623274}" srcOrd="6" destOrd="0" presId="urn:microsoft.com/office/officeart/2005/8/layout/default"/>
    <dgm:cxn modelId="{DA25C4A2-203E-4E3C-B1CC-FDCD2A79B689}" type="presParOf" srcId="{89156B9F-C14C-46A4-9B89-5BF5881D06D9}" destId="{44C58316-D2AB-4B01-8833-40F0B51DBE62}" srcOrd="7" destOrd="0" presId="urn:microsoft.com/office/officeart/2005/8/layout/default"/>
    <dgm:cxn modelId="{258D5466-E89B-4944-80C9-813FECAE4ABB}" type="presParOf" srcId="{89156B9F-C14C-46A4-9B89-5BF5881D06D9}" destId="{37394D9E-15D2-4B42-A3F3-DFC001B2C8C6}" srcOrd="8" destOrd="0" presId="urn:microsoft.com/office/officeart/2005/8/layout/default"/>
    <dgm:cxn modelId="{8A6C69A1-B52E-4BBF-A9E3-8D4F3F3967DE}" type="presParOf" srcId="{89156B9F-C14C-46A4-9B89-5BF5881D06D9}" destId="{80063518-96AB-4FE0-B5CD-7B87FCA71482}" srcOrd="9" destOrd="0" presId="urn:microsoft.com/office/officeart/2005/8/layout/default"/>
    <dgm:cxn modelId="{0289764C-5270-4AC0-B70E-7A646E07E2ED}" type="presParOf" srcId="{89156B9F-C14C-46A4-9B89-5BF5881D06D9}" destId="{852A5B1D-25AC-4E66-8A68-49A9EBD597C4}" srcOrd="10" destOrd="0" presId="urn:microsoft.com/office/officeart/2005/8/layout/default"/>
    <dgm:cxn modelId="{E76ED7F4-BD11-4053-9634-BC3BCD21A003}" type="presParOf" srcId="{89156B9F-C14C-46A4-9B89-5BF5881D06D9}" destId="{36D1F6CA-7A72-481F-9877-C8CAF732D10F}" srcOrd="11" destOrd="0" presId="urn:microsoft.com/office/officeart/2005/8/layout/default"/>
    <dgm:cxn modelId="{02FB29B5-EC4C-4410-B7C7-48201E2FFB7A}" type="presParOf" srcId="{89156B9F-C14C-46A4-9B89-5BF5881D06D9}" destId="{3BEB8392-D0EB-48EE-B998-630C1DFBD29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54F4D-E3BC-4ECD-BF09-A3DB5C016E8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1E47B835-A5BA-45A3-B64F-34703B6A810D}">
      <dgm:prSet phldrT="[Text]"/>
      <dgm:spPr/>
      <dgm:t>
        <a:bodyPr/>
        <a:lstStyle/>
        <a:p>
          <a:r>
            <a:rPr lang="en-US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Diagnosis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targeted testing to identify HIV positive men</a:t>
          </a:r>
          <a:endParaRPr lang="en-US" dirty="0">
            <a:solidFill>
              <a:schemeClr val="tx1"/>
            </a:solidFill>
          </a:endParaRPr>
        </a:p>
      </dgm:t>
    </dgm:pt>
    <dgm:pt modelId="{D79F2CA2-2C1F-47E6-A7FB-9AFEA195EF66}" type="parTrans" cxnId="{8A28BE9C-021A-441B-9867-971F6409708B}">
      <dgm:prSet/>
      <dgm:spPr/>
      <dgm:t>
        <a:bodyPr/>
        <a:lstStyle/>
        <a:p>
          <a:endParaRPr lang="en-US"/>
        </a:p>
      </dgm:t>
    </dgm:pt>
    <dgm:pt modelId="{61201437-BDFB-4BB8-BB84-19D8BF2EF9AF}" type="sibTrans" cxnId="{8A28BE9C-021A-441B-9867-971F6409708B}">
      <dgm:prSet/>
      <dgm:spPr/>
      <dgm:t>
        <a:bodyPr/>
        <a:lstStyle/>
        <a:p>
          <a:endParaRPr lang="en-US"/>
        </a:p>
      </dgm:t>
    </dgm:pt>
    <dgm:pt modelId="{82DECA55-0450-48D5-8B5F-FB0D83875A7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 those found positive, increase the number of people </a:t>
          </a:r>
          <a:r>
            <a:rPr lang="en-US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 treatment</a:t>
          </a:r>
          <a:endParaRPr lang="en-US" dirty="0">
            <a:solidFill>
              <a:schemeClr val="tx1"/>
            </a:solidFill>
          </a:endParaRPr>
        </a:p>
      </dgm:t>
    </dgm:pt>
    <dgm:pt modelId="{E6E2D493-FDA9-42E0-8973-62094054EAED}" type="parTrans" cxnId="{EC862070-EC49-4A5F-8ACC-301827969C18}">
      <dgm:prSet/>
      <dgm:spPr/>
      <dgm:t>
        <a:bodyPr/>
        <a:lstStyle/>
        <a:p>
          <a:endParaRPr lang="en-US"/>
        </a:p>
      </dgm:t>
    </dgm:pt>
    <dgm:pt modelId="{79F4BB51-F1C0-4E0D-8E19-BD25FC8A0209}" type="sibTrans" cxnId="{EC862070-EC49-4A5F-8ACC-301827969C18}">
      <dgm:prSet/>
      <dgm:spPr/>
      <dgm:t>
        <a:bodyPr/>
        <a:lstStyle/>
        <a:p>
          <a:endParaRPr lang="en-US"/>
        </a:p>
      </dgm:t>
    </dgm:pt>
    <dgm:pt modelId="{DB9960FE-5F54-40CD-872C-AE86523BD117}" type="pres">
      <dgm:prSet presAssocID="{73D54F4D-E3BC-4ECD-BF09-A3DB5C016E89}" presName="Name0" presStyleCnt="0">
        <dgm:presLayoutVars>
          <dgm:dir/>
          <dgm:animLvl val="lvl"/>
          <dgm:resizeHandles val="exact"/>
        </dgm:presLayoutVars>
      </dgm:prSet>
      <dgm:spPr/>
    </dgm:pt>
    <dgm:pt modelId="{E83AC053-5223-4E0D-9C76-72B0006F3540}" type="pres">
      <dgm:prSet presAssocID="{1E47B835-A5BA-45A3-B64F-34703B6A810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8403A-05D1-4897-8794-EEE767CF93CA}" type="pres">
      <dgm:prSet presAssocID="{61201437-BDFB-4BB8-BB84-19D8BF2EF9AF}" presName="parTxOnlySpace" presStyleCnt="0"/>
      <dgm:spPr/>
    </dgm:pt>
    <dgm:pt modelId="{9CC06C09-0FCC-4BFC-99AE-A74C92F73BFB}" type="pres">
      <dgm:prSet presAssocID="{82DECA55-0450-48D5-8B5F-FB0D83875A7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8BE9C-021A-441B-9867-971F6409708B}" srcId="{73D54F4D-E3BC-4ECD-BF09-A3DB5C016E89}" destId="{1E47B835-A5BA-45A3-B64F-34703B6A810D}" srcOrd="0" destOrd="0" parTransId="{D79F2CA2-2C1F-47E6-A7FB-9AFEA195EF66}" sibTransId="{61201437-BDFB-4BB8-BB84-19D8BF2EF9AF}"/>
    <dgm:cxn modelId="{E2C2C9EA-DF8A-44FE-BC6A-25AD7AEF2FBE}" type="presOf" srcId="{1E47B835-A5BA-45A3-B64F-34703B6A810D}" destId="{E83AC053-5223-4E0D-9C76-72B0006F3540}" srcOrd="0" destOrd="0" presId="urn:microsoft.com/office/officeart/2005/8/layout/chevron1"/>
    <dgm:cxn modelId="{EC862070-EC49-4A5F-8ACC-301827969C18}" srcId="{73D54F4D-E3BC-4ECD-BF09-A3DB5C016E89}" destId="{82DECA55-0450-48D5-8B5F-FB0D83875A7C}" srcOrd="1" destOrd="0" parTransId="{E6E2D493-FDA9-42E0-8973-62094054EAED}" sibTransId="{79F4BB51-F1C0-4E0D-8E19-BD25FC8A0209}"/>
    <dgm:cxn modelId="{8A457730-9432-4E61-AE1C-EA69A037E3F5}" type="presOf" srcId="{73D54F4D-E3BC-4ECD-BF09-A3DB5C016E89}" destId="{DB9960FE-5F54-40CD-872C-AE86523BD117}" srcOrd="0" destOrd="0" presId="urn:microsoft.com/office/officeart/2005/8/layout/chevron1"/>
    <dgm:cxn modelId="{9BF24A00-3E9B-43EC-B410-DB31BDA4181A}" type="presOf" srcId="{82DECA55-0450-48D5-8B5F-FB0D83875A7C}" destId="{9CC06C09-0FCC-4BFC-99AE-A74C92F73BFB}" srcOrd="0" destOrd="0" presId="urn:microsoft.com/office/officeart/2005/8/layout/chevron1"/>
    <dgm:cxn modelId="{CC8794B0-AAF3-4204-84B6-BB3401C263A9}" type="presParOf" srcId="{DB9960FE-5F54-40CD-872C-AE86523BD117}" destId="{E83AC053-5223-4E0D-9C76-72B0006F3540}" srcOrd="0" destOrd="0" presId="urn:microsoft.com/office/officeart/2005/8/layout/chevron1"/>
    <dgm:cxn modelId="{E880F0AB-B83A-4D62-B25A-4483B79BBA7F}" type="presParOf" srcId="{DB9960FE-5F54-40CD-872C-AE86523BD117}" destId="{6638403A-05D1-4897-8794-EEE767CF93CA}" srcOrd="1" destOrd="0" presId="urn:microsoft.com/office/officeart/2005/8/layout/chevron1"/>
    <dgm:cxn modelId="{BD8E12E8-740F-4DE4-AD8B-D12504E50200}" type="presParOf" srcId="{DB9960FE-5F54-40CD-872C-AE86523BD117}" destId="{9CC06C09-0FCC-4BFC-99AE-A74C92F73BF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4B116-616A-4E40-8B80-CD1E228A367A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Calibri" panose="020F0502020204030204" pitchFamily="34" charset="0"/>
            </a:rPr>
            <a:t>Masculinity </a:t>
          </a:r>
          <a:endParaRPr lang="en-US" sz="1900" kern="1200" dirty="0"/>
        </a:p>
      </dsp:txBody>
      <dsp:txXfrm>
        <a:off x="0" y="127000"/>
        <a:ext cx="1904999" cy="1143000"/>
      </dsp:txXfrm>
    </dsp:sp>
    <dsp:sp modelId="{0BBB2DA8-9BDC-473B-BCFD-BDF3EA429B58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Calibri" panose="020F0502020204030204" pitchFamily="34" charset="0"/>
            </a:rPr>
            <a:t>Lower Health/Treatment Literacy</a:t>
          </a:r>
          <a:endParaRPr lang="en-US" sz="1900" kern="1200" dirty="0"/>
        </a:p>
      </dsp:txBody>
      <dsp:txXfrm>
        <a:off x="2095500" y="127000"/>
        <a:ext cx="1904999" cy="1143000"/>
      </dsp:txXfrm>
    </dsp:sp>
    <dsp:sp modelId="{9BC93BCE-85EC-45AC-98CD-78AE74CEE295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Calibri" panose="020F0502020204030204" pitchFamily="34" charset="0"/>
            </a:rPr>
            <a:t>Adverse clinic conditions</a:t>
          </a:r>
          <a:endParaRPr lang="en-US" sz="1900" kern="1200" dirty="0"/>
        </a:p>
      </dsp:txBody>
      <dsp:txXfrm>
        <a:off x="4191000" y="127000"/>
        <a:ext cx="1904999" cy="1143000"/>
      </dsp:txXfrm>
    </dsp:sp>
    <dsp:sp modelId="{9FB6C0AC-08F3-403F-B25B-7B452B623274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Calibri" panose="020F0502020204030204" pitchFamily="34" charset="0"/>
            </a:rPr>
            <a:t>Confidentiality </a:t>
          </a:r>
          <a:endParaRPr lang="en-US" sz="1900" kern="1200" dirty="0"/>
        </a:p>
      </dsp:txBody>
      <dsp:txXfrm>
        <a:off x="0" y="1460500"/>
        <a:ext cx="1904999" cy="1143000"/>
      </dsp:txXfrm>
    </dsp:sp>
    <dsp:sp modelId="{37394D9E-15D2-4B42-A3F3-DFC001B2C8C6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Calibri" panose="020F0502020204030204" pitchFamily="34" charset="0"/>
            </a:rPr>
            <a:t>Fear of testing positive</a:t>
          </a:r>
          <a:endParaRPr lang="en-US" sz="1900" kern="1200" dirty="0"/>
        </a:p>
      </dsp:txBody>
      <dsp:txXfrm>
        <a:off x="2095500" y="1460500"/>
        <a:ext cx="1904999" cy="1143000"/>
      </dsp:txXfrm>
    </dsp:sp>
    <dsp:sp modelId="{852A5B1D-25AC-4E66-8A68-49A9EBD597C4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Calibri" panose="020F0502020204030204" pitchFamily="34" charset="0"/>
            </a:rPr>
            <a:t>Low perceived risk</a:t>
          </a:r>
          <a:endParaRPr lang="en-US" sz="1900" kern="1200" dirty="0" smtClean="0">
            <a:latin typeface="Calibri" panose="020F0502020204030204" pitchFamily="34" charset="0"/>
          </a:endParaRPr>
        </a:p>
      </dsp:txBody>
      <dsp:txXfrm>
        <a:off x="4191000" y="1460500"/>
        <a:ext cx="1904999" cy="1143000"/>
      </dsp:txXfrm>
    </dsp:sp>
    <dsp:sp modelId="{3BEB8392-D0EB-48EE-B998-630C1DFBD291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Calibri" panose="020F0502020204030204" pitchFamily="34" charset="0"/>
            </a:rPr>
            <a:t>Fear of disclosure</a:t>
          </a:r>
          <a:endParaRPr lang="en-US" sz="1900" kern="1200" dirty="0"/>
        </a:p>
      </dsp:txBody>
      <dsp:txXfrm>
        <a:off x="2095500" y="2793999"/>
        <a:ext cx="1904999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AC053-5223-4E0D-9C76-72B0006F3540}">
      <dsp:nvSpPr>
        <dsp:cNvPr id="0" name=""/>
        <dsp:cNvSpPr/>
      </dsp:nvSpPr>
      <dsp:spPr>
        <a:xfrm>
          <a:off x="5357" y="1391443"/>
          <a:ext cx="3202781" cy="12811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Diagnosis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targeted testing to identify HIV positive men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45913" y="1391443"/>
        <a:ext cx="1921669" cy="1281112"/>
      </dsp:txXfrm>
    </dsp:sp>
    <dsp:sp modelId="{9CC06C09-0FCC-4BFC-99AE-A74C92F73BFB}">
      <dsp:nvSpPr>
        <dsp:cNvPr id="0" name=""/>
        <dsp:cNvSpPr/>
      </dsp:nvSpPr>
      <dsp:spPr>
        <a:xfrm>
          <a:off x="2887860" y="1391443"/>
          <a:ext cx="3202781" cy="1281112"/>
        </a:xfrm>
        <a:prstGeom prst="chevron">
          <a:avLst/>
        </a:prstGeom>
        <a:solidFill>
          <a:schemeClr val="accent4">
            <a:hueOff val="9237668"/>
            <a:satOff val="9402"/>
            <a:lumOff val="-2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 those found positive, increase the number of people </a:t>
          </a:r>
          <a:r>
            <a:rPr lang="en-US" sz="1800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 treatment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528416" y="1391443"/>
        <a:ext cx="1921669" cy="128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BABC3-6A33-4FB2-8279-C10337D15543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A1C19-419C-4FC1-9F02-D690BA0F3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1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FDE03-B869-425E-88F9-5FFA391B1530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AB78A-7831-4A62-AB22-77EAE70E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4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70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35F1-D829-4A98-A702-B3BD6D71FA7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1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B00-2BCA-45D8-A670-45409FA1827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8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35F1-D829-4A98-A702-B3BD6D71FA7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09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35F1-D829-4A98-A702-B3BD6D71FA70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7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kern="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35F1-D829-4A98-A702-B3BD6D71FA7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47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35F1-D829-4A98-A702-B3BD6D71FA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7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gi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gi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402683" y="-19049"/>
            <a:ext cx="5741318" cy="687705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34676" y="4145966"/>
            <a:ext cx="8449976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69" y="2518639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6569" y="228602"/>
            <a:ext cx="3186113" cy="115346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29777D-02B6-4F6C-85D6-C8C8BE6EF907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EDB99FA-F4F1-4309-9054-CD1B371061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2823C0E-E874-4EB6-A310-C12E735527B7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133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4995287" y="253993"/>
            <a:ext cx="3981274" cy="642859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9051A1-C13E-471F-846A-06F131EE9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80" cy="3657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374A5F3-F61D-4062-B22B-D15C7F9CFC31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ECC9AF6-9EFB-4302-A44F-E99181E46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158926C-4BDA-4F1A-B851-92CADB5D143C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417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004242" y="228600"/>
            <a:ext cx="3963364" cy="64008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xmlns="" id="{E7861906-974E-44B8-A502-CC7279425E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51B312-1EB7-4835-9492-B8D5E0E72B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531F2838-EF15-41BF-AC5C-253B061F4222}"/>
              </a:ext>
            </a:extLst>
          </p:cNvPr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AC6E0F07-6304-445A-A9EF-5213FF7C5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4A3224F-A668-4DDF-9098-5B34126D2F61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F7854497-0703-4B9F-BCCB-96990A9F53F5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CF2787C-87B5-4E1F-B1E5-A01C87A16D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79" cy="3657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B9F094F-F360-4B17-93AF-F798A96248AF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5F36441-5678-4B48-9144-808AF7C1C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107370F-B441-42F1-BFB3-1E50F7D56D4D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867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0C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B623A87-34F8-4802-8524-BA6F34AFF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E148D6B-D9E4-40A2-92D8-3936517E11AD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4EB1170A-C43B-4EB2-A8CF-80A7BD7B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9500477-B037-4276-8DA4-C598562B38A3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411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8ED9CC-EC29-474A-BF5D-6F22A85DF475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AC1447D-C6DE-4878-B85B-D3F61AFE59A2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9D1E3D-94F7-46CA-A0BE-67471DA77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79" cy="3657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9AB3880-590A-409A-8B7A-31C10F5D69EE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F5C8EA8-0780-4C6F-A9DF-ED2E30010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1A3A2F0-7ECF-4E4D-89D6-2C150BC060E0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9134D89E-A812-4BBE-9DD0-F630B82FB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647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95F2F0A-237B-4345-B935-6D172743A4E6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0389E98-B667-4683-B921-16F1A61B6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2645FCC-8ED9-452F-84BD-7546D810D386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292F26-0544-4997-8F11-29C97EF1AC77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DEB4C34D-736B-4D3C-82D8-D7B4A98F5487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0CDD255-E5A3-46BC-BE69-24D65CBAFE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5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8D541357-2568-40F7-80E4-AC19AA145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7651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356179" y="42266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"/>
          <a:stretch/>
        </p:blipFill>
        <p:spPr>
          <a:xfrm>
            <a:off x="5335546" y="3541311"/>
            <a:ext cx="3644022" cy="2977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71AEA1-AC95-4821-8E9E-D17A492137D6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948218-545A-481C-A459-97BBCF5BFB22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FB57A7-8E3E-4D8F-B349-6ECA261592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16B9FAB-9E80-4367-8A47-77CC82DA2B8C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0DA1847-D058-4162-ACA6-F8A7A26339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F05DC8B-B1B6-4D56-9B5B-6C43409F5A5A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222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568E2D-481E-4EB2-9102-C578E78330AD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522633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9252C1-3527-4F16-9782-A450131D021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9597079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Globe">
    <p:bg>
      <p:bgPr>
        <a:solidFill>
          <a:srgbClr val="0C5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9252C1-3527-4F16-9782-A450131D021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749702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r="11487" b="11830"/>
          <a:stretch/>
        </p:blipFill>
        <p:spPr>
          <a:xfrm>
            <a:off x="2053295" y="-28136"/>
            <a:ext cx="7090705" cy="68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7E938D-8E0D-4850-9AA2-63DC34372612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929927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4" name="Rectangle 6893"/>
          <p:cNvSpPr/>
          <p:nvPr userDrawn="1"/>
        </p:nvSpPr>
        <p:spPr>
          <a:xfrm>
            <a:off x="5131185" y="-19049"/>
            <a:ext cx="4012815" cy="6877050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 l="5" t="-12466" r="-68107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198071"/>
            <a:ext cx="869883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69" y="257074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7B7E362-A130-4064-877B-6362A0D930F3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FB901AA-C023-423F-9A7E-0B5140AED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6A0B242-D3F2-4FBB-9BA6-6B374EE70150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#PEPFAR15</a:t>
              </a:r>
            </a:p>
          </p:txBody>
        </p:sp>
      </p:grpSp>
      <p:pic>
        <p:nvPicPr>
          <p:cNvPr id="18" name="Picture 17" descr="PEPFAR-Logo-Color-Tagline-Transparent-White.gif">
            <a:extLst>
              <a:ext uri="{FF2B5EF4-FFF2-40B4-BE49-F238E27FC236}">
                <a16:creationId xmlns:a16="http://schemas.microsoft.com/office/drawing/2014/main" xmlns="" id="{B0FCA176-831F-4FC4-880F-96BEEA816D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978944" y="775613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198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r="9734" b="10648"/>
          <a:stretch/>
        </p:blipFill>
        <p:spPr>
          <a:xfrm>
            <a:off x="2191751" y="0"/>
            <a:ext cx="6936207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3B9769-2350-4AF8-B8DD-F2166135F6B5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717064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" r="20264" b="17933"/>
          <a:stretch/>
        </p:blipFill>
        <p:spPr>
          <a:xfrm>
            <a:off x="4788569" y="-24063"/>
            <a:ext cx="4355431" cy="6882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9892B-2A5D-4BAE-A24D-EC9ABBA3F8E2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7892551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E1CFA6-F696-40B9-8CEE-64740E7639C1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88498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0CA08F-4E2C-417C-8EC0-D9619094533A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181389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F5357B-5B5C-4147-9850-D364FDAEAAF9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3350856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3883181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26A2CD-B90A-43E1-8DF5-FF1FF6BE794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61794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02686" y="-19049"/>
            <a:ext cx="5741318" cy="6877050"/>
          </a:xfrm>
          <a:prstGeom prst="rect">
            <a:avLst/>
          </a:prstGeom>
          <a:blipFill dpi="0" rotWithShape="1">
            <a:blip r:embed="rId4" cstate="screen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1" y="4267236"/>
            <a:ext cx="8449976" cy="37446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71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40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 userDrawn="1"/>
        </p:nvSpPr>
        <p:spPr>
          <a:xfrm>
            <a:off x="5131189" y="-19049"/>
            <a:ext cx="4012815" cy="6877050"/>
          </a:xfrm>
          <a:prstGeom prst="rect">
            <a:avLst/>
          </a:prstGeom>
          <a:blipFill dpi="0" rotWithShape="1">
            <a:blip r:embed="rId3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267236"/>
            <a:ext cx="8698830" cy="37446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71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PEPFAR-Logo-Color-Tagline-Transparent-White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4" y="248606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894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1967584" y="2657522"/>
            <a:ext cx="61080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032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34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95D869-0F35-46EF-98CA-2BAB4C0A0332}"/>
              </a:ext>
            </a:extLst>
          </p:cNvPr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19497" y="2594151"/>
            <a:ext cx="8305007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xmlns="" id="{D6920526-4347-4B09-A80C-37F27810E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4206420"/>
            <a:ext cx="872490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EPFAR-Logo-Color-Tagline-Transparent-White.gif">
            <a:extLst>
              <a:ext uri="{FF2B5EF4-FFF2-40B4-BE49-F238E27FC236}">
                <a16:creationId xmlns:a16="http://schemas.microsoft.com/office/drawing/2014/main" xmlns="" id="{7D28D937-0D8A-4DCB-9BF3-4AD1D96FF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78944" y="783962"/>
            <a:ext cx="3186113" cy="11534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246112-0EAC-43A7-A428-DCD9C1E6842D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1BDE875-4ECE-4DF7-809B-8D7AEE23D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D3BADB-3384-42FC-8FBC-7F52AA759C2B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8338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06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30831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76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1" y="641718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4964068" y="228601"/>
            <a:ext cx="3981450" cy="6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01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4964070" y="240633"/>
            <a:ext cx="3963364" cy="640080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1" y="641718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rgbClr val="931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968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1" y="641718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5"/>
            <a:ext cx="8029652" cy="53272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54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1" y="6417185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4"/>
          <a:stretch/>
        </p:blipFill>
        <p:spPr>
          <a:xfrm>
            <a:off x="4221781" y="2804400"/>
            <a:ext cx="4681591" cy="38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493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5270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1739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" r="11487" b="11830"/>
          <a:stretch/>
        </p:blipFill>
        <p:spPr>
          <a:xfrm>
            <a:off x="2053297" y="-28134"/>
            <a:ext cx="7090705" cy="68941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939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8" r="9734" b="10648"/>
          <a:stretch/>
        </p:blipFill>
        <p:spPr>
          <a:xfrm>
            <a:off x="2191754" y="4"/>
            <a:ext cx="6936207" cy="686602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7244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95D869-0F35-46EF-98CA-2BAB4C0A0332}"/>
              </a:ext>
            </a:extLst>
          </p:cNvPr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19497" y="2657522"/>
            <a:ext cx="8305007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xmlns="" id="{D6920526-4347-4B09-A80C-37F27810E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4269791"/>
            <a:ext cx="872490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246112-0EAC-43A7-A428-DCD9C1E6842D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1BDE875-4ECE-4DF7-809B-8D7AEE23D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D3BADB-3384-42FC-8FBC-7F52AA759C2B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#PEPFAR15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45885D-0E3B-40E9-BE1C-DE7949969A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09" y="1019121"/>
            <a:ext cx="2636782" cy="6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67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571" y="-24060"/>
            <a:ext cx="4355431" cy="6882063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414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9569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831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5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231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91" y="639856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4134200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450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6089" y="278641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600"/>
            </a:lvl1pPr>
          </a:lstStyle>
          <a:p>
            <a:r>
              <a:rPr lang="en-US" dirty="0" smtClean="0"/>
              <a:t>Country Name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148667"/>
            <a:ext cx="9144000" cy="2822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30899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476618"/>
            <a:ext cx="9144000" cy="744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45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051124" y="6308735"/>
            <a:ext cx="4121076" cy="308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051124" y="6308735"/>
            <a:ext cx="4121076" cy="308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6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2" y="694461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2" y="1093166"/>
            <a:ext cx="5826736" cy="30722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60916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0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121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srgbClr val="16181A"/>
                </a:solidFill>
              </a:rPr>
              <a:pPr/>
              <a:t>7/19/2018</a:t>
            </a:fld>
            <a:endParaRPr lang="en-US" dirty="0">
              <a:solidFill>
                <a:srgbClr val="16181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6181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D28B5D39-5FAB-4CBC-9B89-F4E0445D0376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5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D350239-5D6C-4520-B4A3-489878C516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FF30-095F-4850-8D9D-4989E2F6B5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15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969061" y="637604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70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99322E-C6F6-4F52-9FA1-D09594CDAF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ABFC-9E57-4D13-B08F-DCBCAACEBC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94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08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05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081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rgbClr val="0C507C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632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183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677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44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8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28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14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143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69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5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753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759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99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944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31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240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218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817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3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2000AA-0018-41D5-85F3-7A446923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C8D218C0-BEA2-430D-A162-C87789DFDE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E8A317D0-C754-41B3-B410-75386CF6B790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0A9FFA-C7DB-4829-866C-93FC2256B71E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58E61BC-9B6D-40AC-8038-CE88FF73F4D7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CC74043-EF15-4F41-A762-D61DE8AA6A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030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6AC23F2-14AB-4F22-BCC9-A2BBD588E80F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75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707" r:id="rId4"/>
    <p:sldLayoutId id="2147483686" r:id="rId5"/>
    <p:sldLayoutId id="2147483709" r:id="rId6"/>
    <p:sldLayoutId id="2147483706" r:id="rId7"/>
    <p:sldLayoutId id="2147483690" r:id="rId8"/>
    <p:sldLayoutId id="2147483703" r:id="rId9"/>
    <p:sldLayoutId id="2147483688" r:id="rId10"/>
    <p:sldLayoutId id="2147483698" r:id="rId11"/>
    <p:sldLayoutId id="2147483705" r:id="rId12"/>
    <p:sldLayoutId id="2147483704" r:id="rId13"/>
    <p:sldLayoutId id="2147483687" r:id="rId14"/>
    <p:sldLayoutId id="2147483702" r:id="rId15"/>
    <p:sldLayoutId id="2147483685" r:id="rId16"/>
    <p:sldLayoutId id="2147483682" r:id="rId17"/>
    <p:sldLayoutId id="2147483708" r:id="rId18"/>
    <p:sldLayoutId id="2147483689" r:id="rId19"/>
    <p:sldLayoutId id="2147483692" r:id="rId20"/>
    <p:sldLayoutId id="2147483693" r:id="rId21"/>
    <p:sldLayoutId id="2147483699" r:id="rId22"/>
    <p:sldLayoutId id="2147483700" r:id="rId23"/>
    <p:sldLayoutId id="2147483697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3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4350E31-88AD-724E-A911-747D11B5BD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C42AA28-80C5-FC4D-AD5F-4B8F18BB72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2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6" r="5247"/>
          <a:stretch/>
        </p:blipFill>
        <p:spPr>
          <a:xfrm>
            <a:off x="-565149" y="0"/>
            <a:ext cx="9709149" cy="681037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6810375"/>
            <a:ext cx="9158288" cy="44450"/>
          </a:xfrm>
          <a:prstGeom prst="line">
            <a:avLst/>
          </a:prstGeom>
          <a:ln w="136525">
            <a:solidFill>
              <a:srgbClr val="C91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1300917" y="5897148"/>
            <a:ext cx="8502788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ts val="2900"/>
              </a:lnSpc>
              <a:buFont typeface="Arial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#</a:t>
            </a:r>
            <a:r>
              <a:rPr lang="en-US" sz="2400" b="1" dirty="0" err="1" smtClean="0">
                <a:solidFill>
                  <a:prstClr val="black"/>
                </a:solidFill>
                <a:latin typeface="Helvetica Neue"/>
                <a:cs typeface="Helvetica Neue"/>
              </a:rPr>
              <a:t>changingthegame</a:t>
            </a:r>
            <a:r>
              <a:rPr lang="en-US" sz="24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   #AIDS2108</a:t>
            </a:r>
            <a:endParaRPr lang="en-US" sz="2400" dirty="0">
              <a:solidFill>
                <a:prstClr val="black"/>
              </a:solidFill>
              <a:latin typeface="Helvetica Neue"/>
              <a:cs typeface="Helvetica Neue"/>
            </a:endParaRPr>
          </a:p>
          <a:p>
            <a:pPr marL="285750" indent="-285750" algn="ctr">
              <a:lnSpc>
                <a:spcPts val="2900"/>
              </a:lnSpc>
              <a:buFont typeface="Arial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Helvetica Neue"/>
                <a:cs typeface="Helvetica Neue"/>
              </a:rPr>
              <a:t>Please tag </a:t>
            </a:r>
            <a:r>
              <a:rPr lang="en-US" sz="24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@</a:t>
            </a:r>
            <a:r>
              <a:rPr lang="en-US" sz="2400" b="1" dirty="0" err="1" smtClean="0">
                <a:solidFill>
                  <a:prstClr val="black"/>
                </a:solidFill>
                <a:latin typeface="Helvetica Neue"/>
                <a:cs typeface="Helvetica Neue"/>
              </a:rPr>
              <a:t>grassrootsoccer</a:t>
            </a:r>
            <a:endParaRPr lang="en-US" sz="2400" b="1" dirty="0" smtClean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00" y="1265956"/>
            <a:ext cx="4212862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402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CHANGING THE GAME IN</a:t>
            </a:r>
          </a:p>
          <a:p>
            <a:pPr algn="ctr" defTabSz="457200">
              <a:lnSpc>
                <a:spcPts val="402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ADOLESCENT-CENTERED DESIGN:</a:t>
            </a:r>
          </a:p>
          <a:p>
            <a:pPr algn="ctr" defTabSz="457200">
              <a:lnSpc>
                <a:spcPts val="402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ASSETS, ACCESS, ADHERENCE</a:t>
            </a:r>
            <a:endParaRPr lang="en-US" sz="3200" b="1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28" y="5897147"/>
            <a:ext cx="717917" cy="717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" y="271846"/>
            <a:ext cx="3392854" cy="723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73" y="5897147"/>
            <a:ext cx="772685" cy="77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85" y="5869231"/>
            <a:ext cx="828516" cy="8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Adopting Private Sector Approaches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78615" y="999460"/>
            <a:ext cx="5186511" cy="494414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7475">
              <a:lnSpc>
                <a:spcPct val="120000"/>
              </a:lnSpc>
              <a:spcBef>
                <a:spcPts val="0"/>
              </a:spcBef>
            </a:pPr>
            <a:r>
              <a:rPr lang="en-US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apply private sector areas of expertise to our program, including: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public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</a:p>
          <a:p>
            <a:pPr marL="288925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pPr marL="288925" indent="-1714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segmentation (especially to reach certain groups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design, development, distribution, supply chain</a:t>
            </a: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research</a:t>
            </a: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expert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098">
            <a:off x="5244784" y="1699560"/>
            <a:ext cx="4786692" cy="29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700" b="1" dirty="0" smtClean="0"/>
              <a:t>Finding &amp; Reaching Men:  The Goal</a:t>
            </a:r>
            <a:endParaRPr lang="en-US" sz="27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00651" y="1050514"/>
            <a:ext cx="8710612" cy="147732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and reach at-risk men ages 24-35 years to increase the number of HIV+ adult men on treatment earlier in disease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0842529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46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l="-7000" t="-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68702" y="3733800"/>
            <a:ext cx="3886200" cy="19812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b="1" u="sng" dirty="0" smtClean="0">
                <a:solidFill>
                  <a:srgbClr val="16181A"/>
                </a:solidFill>
                <a:latin typeface="Calibri" panose="020F0502020204030204" pitchFamily="34" charset="0"/>
              </a:rPr>
              <a:t>SUPPLY:</a:t>
            </a:r>
          </a:p>
          <a:p>
            <a:pPr algn="ctr"/>
            <a:r>
              <a:rPr lang="en-US" dirty="0" smtClean="0">
                <a:solidFill>
                  <a:srgbClr val="16181A"/>
                </a:solidFill>
                <a:latin typeface="Calibri" panose="020F0502020204030204" pitchFamily="34" charset="0"/>
              </a:rPr>
              <a:t>Will advocate for service delivery/facility-based changes, optimized testing strategies, self-testing, and decentralized, community-based services to improve the supply of healthcare services for 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799" y="2362200"/>
            <a:ext cx="3588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16181A"/>
                </a:solidFill>
                <a:latin typeface="Calibri" panose="020F0502020204030204" pitchFamily="34" charset="0"/>
              </a:rPr>
              <a:t>DEMAND:</a:t>
            </a:r>
          </a:p>
          <a:p>
            <a:pPr algn="ctr"/>
            <a:r>
              <a:rPr lang="en-US" dirty="0" smtClean="0">
                <a:solidFill>
                  <a:srgbClr val="16181A"/>
                </a:solidFill>
                <a:latin typeface="Calibri" panose="020F0502020204030204" pitchFamily="34" charset="0"/>
              </a:rPr>
              <a:t>Will use its core competencies to develop segmented </a:t>
            </a:r>
            <a:r>
              <a:rPr lang="en-US" dirty="0">
                <a:solidFill>
                  <a:srgbClr val="16181A"/>
                </a:solidFill>
                <a:latin typeface="Calibri" panose="020F0502020204030204" pitchFamily="34" charset="0"/>
              </a:rPr>
              <a:t>messages, branding, and an overall marketing </a:t>
            </a:r>
            <a:r>
              <a:rPr lang="en-US" dirty="0" smtClean="0">
                <a:solidFill>
                  <a:srgbClr val="16181A"/>
                </a:solidFill>
                <a:latin typeface="Calibri" panose="020F0502020204030204" pitchFamily="34" charset="0"/>
              </a:rPr>
              <a:t>campaign to improve the demand for healthcare services by men</a:t>
            </a:r>
            <a:endParaRPr lang="en-US" dirty="0">
              <a:solidFill>
                <a:srgbClr val="16181A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1602" y="5706070"/>
            <a:ext cx="3200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6181A"/>
                </a:solidFill>
                <a:latin typeface="Calibri" panose="020F0502020204030204" pitchFamily="34" charset="0"/>
              </a:rPr>
              <a:t>I</a:t>
            </a:r>
            <a:r>
              <a:rPr lang="en-US" dirty="0" smtClean="0">
                <a:solidFill>
                  <a:srgbClr val="16181A"/>
                </a:solidFill>
                <a:latin typeface="Calibri" panose="020F0502020204030204" pitchFamily="34" charset="0"/>
              </a:rPr>
              <a:t>mprove </a:t>
            </a:r>
            <a:r>
              <a:rPr lang="en-US" dirty="0">
                <a:solidFill>
                  <a:srgbClr val="16181A"/>
                </a:solidFill>
                <a:latin typeface="Calibri" panose="020F0502020204030204" pitchFamily="34" charset="0"/>
              </a:rPr>
              <a:t>SUPPLY of </a:t>
            </a:r>
            <a:r>
              <a:rPr lang="en-US" dirty="0" smtClean="0">
                <a:solidFill>
                  <a:srgbClr val="16181A"/>
                </a:solidFill>
                <a:latin typeface="Calibri" panose="020F0502020204030204" pitchFamily="34" charset="0"/>
              </a:rPr>
              <a:t>healthcare services </a:t>
            </a:r>
            <a:r>
              <a:rPr lang="en-US" dirty="0">
                <a:solidFill>
                  <a:srgbClr val="16181A"/>
                </a:solidFill>
                <a:latin typeface="Calibri" panose="020F0502020204030204" pitchFamily="34" charset="0"/>
              </a:rPr>
              <a:t>through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PEPFAR country programming</a:t>
            </a:r>
            <a:r>
              <a:rPr lang="en-US" b="1" dirty="0">
                <a:solidFill>
                  <a:srgbClr val="16181A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644" y="4338935"/>
            <a:ext cx="34227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6181A"/>
                </a:solidFill>
                <a:latin typeface="Calibri" panose="020F0502020204030204" pitchFamily="34" charset="0"/>
              </a:rPr>
              <a:t>Leverage </a:t>
            </a:r>
            <a:r>
              <a:rPr lang="en-US" dirty="0">
                <a:solidFill>
                  <a:srgbClr val="16181A"/>
                </a:solidFill>
                <a:latin typeface="Calibri" panose="020F0502020204030204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private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sector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16181A"/>
                </a:solidFill>
                <a:latin typeface="Calibri" panose="020F0502020204030204" pitchFamily="34" charset="0"/>
              </a:rPr>
              <a:t>to improve DEMAND for healthcare services</a:t>
            </a:r>
            <a:endParaRPr lang="en-US" b="1" dirty="0">
              <a:solidFill>
                <a:srgbClr val="16181A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700" b="1" dirty="0" smtClean="0"/>
              <a:t>Public and Private Sector:  Supply and Demand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4447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2516" y="228600"/>
            <a:ext cx="8768132" cy="45694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Leverage a Three-Step Process for Demand Creation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00652" y="948396"/>
            <a:ext cx="8710612" cy="583340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Step 1:  Analyze the Problem and the Person</a:t>
            </a:r>
          </a:p>
          <a:p>
            <a:pPr marL="342900" lvl="1" indent="-225425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</a:rPr>
              <a:t>Use data analytics to better understand the characteristics and behaviors of young men ages 24-35 years who are</a:t>
            </a:r>
            <a:r>
              <a:rPr lang="en-US" sz="1800" i="1" dirty="0" smtClean="0">
                <a:latin typeface="Calibri" panose="020F0502020204030204" pitchFamily="34" charset="0"/>
              </a:rPr>
              <a:t> at-risk</a:t>
            </a:r>
            <a:r>
              <a:rPr lang="en-US" sz="1800" dirty="0" smtClean="0">
                <a:latin typeface="Calibri" panose="020F0502020204030204" pitchFamily="34" charset="0"/>
              </a:rPr>
              <a:t>:</a:t>
            </a:r>
          </a:p>
          <a:p>
            <a:pPr marL="342900" lvl="1" indent="-225425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</a:rPr>
              <a:t>Market segmentation/behavior science analysis to understand the journey for both the client (men) and the providers (underlying norms, beliefs, hopes, fears)</a:t>
            </a:r>
            <a:endParaRPr lang="en-US" sz="1800" dirty="0">
              <a:latin typeface="Calibri" panose="020F0502020204030204" pitchFamily="34" charset="0"/>
            </a:endParaRPr>
          </a:p>
          <a:p>
            <a:pPr marL="117475" lvl="1" indent="0"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en-US" sz="1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Step 2:  Develop Brand/Campaign Which Resonates with Target Population</a:t>
            </a:r>
          </a:p>
          <a:p>
            <a:pPr marL="342900" lvl="1" indent="-225425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</a:rPr>
              <a:t>Work </a:t>
            </a:r>
            <a:r>
              <a:rPr lang="en-US" sz="1800" dirty="0">
                <a:latin typeface="Calibri" panose="020F0502020204030204" pitchFamily="34" charset="0"/>
              </a:rPr>
              <a:t>at the community level to gain a better understanding of what types of messages will </a:t>
            </a:r>
            <a:r>
              <a:rPr lang="en-US" sz="1800" dirty="0" smtClean="0">
                <a:latin typeface="Calibri" panose="020F0502020204030204" pitchFamily="34" charset="0"/>
              </a:rPr>
              <a:t>resonate with young men </a:t>
            </a:r>
            <a:r>
              <a:rPr lang="en-US" sz="1800" dirty="0">
                <a:latin typeface="Calibri" panose="020F0502020204030204" pitchFamily="34" charset="0"/>
              </a:rPr>
              <a:t>(focus groups, user centered design)</a:t>
            </a:r>
          </a:p>
          <a:p>
            <a:pPr marL="342900" lvl="1" indent="-225425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</a:rPr>
              <a:t>Develop messages/brand/marketing campaign, including </a:t>
            </a:r>
            <a:r>
              <a:rPr lang="en-US" sz="1800" dirty="0" smtClean="0">
                <a:latin typeface="Calibri" panose="020F0502020204030204" pitchFamily="34" charset="0"/>
              </a:rPr>
              <a:t>collateral materials</a:t>
            </a:r>
            <a:endParaRPr lang="en-US" sz="1800" dirty="0">
              <a:latin typeface="Calibri" panose="020F0502020204030204" pitchFamily="34" charset="0"/>
            </a:endParaRPr>
          </a:p>
          <a:p>
            <a:pPr marL="0" lvl="1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en-US" sz="1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Step 3:  Execute the Brand/Campaign – Mass Marketing and In-Person Marketing</a:t>
            </a:r>
          </a:p>
          <a:p>
            <a:pPr marL="342900" indent="-225425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</a:rPr>
              <a:t>Print media, digital social media, TV, radio, mobile platforms, events</a:t>
            </a:r>
          </a:p>
          <a:p>
            <a:pPr marL="342900" lvl="0" indent="-2254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Community-based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influencers </a:t>
            </a:r>
          </a:p>
          <a:p>
            <a:pPr marL="342900" lvl="0" indent="-2254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Celebrities, athletes, faith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based leaders,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peer leaders, safe spaces</a:t>
            </a:r>
          </a:p>
          <a:p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PEPFAR:  Strategies for Finding and Reaching Men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54112" y="958048"/>
            <a:ext cx="8757151" cy="201118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69862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Targeted Testing: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 the right mix of facility-based testing, community-based testing, and self-testing, with emphasis on: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36600" lvl="3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Index testing (reaching men through their sexual partners)</a:t>
            </a:r>
          </a:p>
          <a:p>
            <a:pPr marL="736600" lvl="3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Partner notification:  contract referral, provider referral, dual referral,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self-testing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112" y="2969236"/>
            <a:ext cx="876385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2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Linkage: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Facilitators/Expert Clients/Male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Champions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112" y="3965825"/>
            <a:ext cx="849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111" y="3431306"/>
            <a:ext cx="8763857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2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Service Delivery/Facility-Based Changes:  </a:t>
            </a:r>
          </a:p>
          <a:p>
            <a:pPr marL="736600" lvl="3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Expanded clinic hours</a:t>
            </a:r>
          </a:p>
          <a:p>
            <a:pPr marL="736600" lvl="3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Fast-track services/shorter wait times</a:t>
            </a:r>
          </a:p>
          <a:p>
            <a:pPr marL="736600" lvl="3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Male-friendly services with male staff and male friendly corners</a:t>
            </a:r>
          </a:p>
          <a:p>
            <a:pPr marL="736600" lvl="3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Improved clinic operations such as easier booking </a:t>
            </a:r>
            <a:r>
              <a:rPr lang="en-US" sz="2400" dirty="0" smtClean="0">
                <a:latin typeface="Calibri" panose="020F0502020204030204" pitchFamily="34" charset="0"/>
              </a:rPr>
              <a:t>systems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PEPFAR:  Strategies </a:t>
            </a: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for Finding and Reaching Men (C</a:t>
            </a:r>
            <a:r>
              <a:rPr lang="en-US" sz="2800" b="1" dirty="0">
                <a:latin typeface="Calibri" panose="020F0502020204030204" pitchFamily="34" charset="0"/>
              </a:rPr>
              <a:t>ont’d)</a:t>
            </a:r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2890" y="1061563"/>
            <a:ext cx="8034388" cy="332399"/>
          </a:xfrm>
          <a:solidFill>
            <a:schemeClr val="bg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en-US" b="1" dirty="0" smtClean="0"/>
              <a:t>Retain Men in Services:</a:t>
            </a:r>
            <a:endParaRPr lang="en-US" b="1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82887" y="1398628"/>
            <a:ext cx="8034391" cy="259326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6550" indent="-160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7850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–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168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entury Gothic" panose="020B0502020202020204" pitchFamily="34" charset="0"/>
              <a:buChar char="○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1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945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" panose="020F0502020204030204" pitchFamily="34" charset="0"/>
              </a:rPr>
              <a:t>Decentralize services though drug dispensing/ARV pick up sites/pharmacy outlets</a:t>
            </a:r>
          </a:p>
          <a:p>
            <a:pPr marL="67945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Support Groups, i.e. Community Adherence and Retention </a:t>
            </a:r>
            <a:r>
              <a:rPr lang="en-US" dirty="0" smtClean="0">
                <a:latin typeface="Calibri" panose="020F0502020204030204" pitchFamily="34" charset="0"/>
              </a:rPr>
              <a:t>Groups</a:t>
            </a:r>
          </a:p>
          <a:p>
            <a:pPr marL="67945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Maximize existing organizational infrastructures of faith-based health and community engagement systems </a:t>
            </a:r>
            <a:endParaRPr lang="en-US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en-US" sz="2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PEPFAR:  Strategies </a:t>
            </a: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</a:rPr>
              <a:t>for Finding and Reaching </a:t>
            </a:r>
            <a:r>
              <a:rPr lang="en-US" sz="2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Men - Self Testing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33363" lvl="0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HIV Self-Testing (HIVST)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HIVST outside of facilities must be part of the HTS portfolio and implemented at scale in areas where less than 40% of males are aware of their status – COP 18 Guidance</a:t>
            </a:r>
          </a:p>
          <a:p>
            <a:pPr marL="233363" lvl="0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233363" lvl="0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By providing an opportunity for people to test themselves discreetly and conveniently in private, HIVST may reach new/first-time testers, including adult men, and likely at an earlier stage of infection.  </a:t>
            </a:r>
          </a:p>
          <a:p>
            <a:pPr marL="233363" lvl="0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33363" lvl="0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Distribution Channels: Secondary distribution particularly effective for reaching men </a:t>
            </a:r>
          </a:p>
        </p:txBody>
      </p:sp>
    </p:spTree>
    <p:extLst>
      <p:ext uri="{BB962C8B-B14F-4D97-AF65-F5344CB8AC3E}">
        <p14:creationId xmlns:p14="http://schemas.microsoft.com/office/powerpoint/2010/main" val="29256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387798"/>
          </a:xfrm>
        </p:spPr>
        <p:txBody>
          <a:bodyPr/>
          <a:lstStyle/>
          <a:p>
            <a:r>
              <a:rPr lang="en-US" sz="2800" b="1" dirty="0" smtClean="0"/>
              <a:t>But there are still gaps that need to be addressed </a:t>
            </a:r>
            <a:endParaRPr lang="en-US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46782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accent6"/>
                </a:solidFill>
              </a:rPr>
              <a:t>Geography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vast difference in HIV prevalence within each country; investments must continue to be targeted for impact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accent5"/>
                </a:solidFill>
              </a:rPr>
              <a:t>Populations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significant age gap in those we have reached and not reached impacting epidemic control: we have successfully reached women &gt; 25 and men &gt; </a:t>
            </a:r>
            <a:r>
              <a:rPr lang="en-US" dirty="0" smtClean="0"/>
              <a:t>35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Epidemic continues unchecked in men &lt;35 and women &lt;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25: </a:t>
            </a:r>
            <a:r>
              <a:rPr lang="en-US" dirty="0"/>
              <a:t>focused prevention and treatment interventions must continue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4"/>
                </a:solidFill>
              </a:rPr>
              <a:t>Testing without linking is a program </a:t>
            </a:r>
            <a:r>
              <a:rPr lang="en-US" b="1" dirty="0" smtClean="0">
                <a:solidFill>
                  <a:schemeClr val="accent4"/>
                </a:solidFill>
              </a:rPr>
              <a:t>failure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89511" y="2509840"/>
            <a:ext cx="1211968" cy="1392059"/>
          </a:xfrm>
          <a:prstGeom prst="rect">
            <a:avLst/>
          </a:prstGeom>
          <a:blipFill dpi="0" rotWithShape="1">
            <a:blip r:embed="rId2"/>
            <a:srcRect/>
            <a:stretch>
              <a:fillRect l="6" t="-1" r="-1" b="-147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497" y="2546992"/>
            <a:ext cx="8305007" cy="1573072"/>
          </a:xfrm>
        </p:spPr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64480" y="3859991"/>
            <a:ext cx="6949440" cy="83816"/>
          </a:xfrm>
          <a:prstGeom prst="rect">
            <a:avLst/>
          </a:prstGeom>
          <a:solidFill>
            <a:srgbClr val="931A1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6" r="5247"/>
          <a:stretch/>
        </p:blipFill>
        <p:spPr>
          <a:xfrm>
            <a:off x="-565149" y="0"/>
            <a:ext cx="9709149" cy="681037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6810375"/>
            <a:ext cx="9158288" cy="44450"/>
          </a:xfrm>
          <a:prstGeom prst="line">
            <a:avLst/>
          </a:prstGeom>
          <a:ln w="136525">
            <a:solidFill>
              <a:srgbClr val="C91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1300917" y="5897148"/>
            <a:ext cx="8502788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ts val="2900"/>
              </a:lnSpc>
              <a:buFont typeface="Arial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#</a:t>
            </a:r>
            <a:r>
              <a:rPr lang="en-US" sz="2400" b="1" dirty="0" err="1" smtClean="0">
                <a:solidFill>
                  <a:prstClr val="black"/>
                </a:solidFill>
                <a:latin typeface="Helvetica Neue"/>
                <a:cs typeface="Helvetica Neue"/>
              </a:rPr>
              <a:t>changingthegame</a:t>
            </a:r>
            <a:r>
              <a:rPr lang="en-US" sz="24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   #AIDS2108</a:t>
            </a:r>
            <a:endParaRPr lang="en-US" sz="2400" dirty="0">
              <a:solidFill>
                <a:prstClr val="black"/>
              </a:solidFill>
              <a:latin typeface="Helvetica Neue"/>
              <a:cs typeface="Helvetica Neue"/>
            </a:endParaRPr>
          </a:p>
          <a:p>
            <a:pPr marL="285750" indent="-285750" algn="ctr">
              <a:lnSpc>
                <a:spcPts val="2900"/>
              </a:lnSpc>
              <a:buFont typeface="Arial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Helvetica Neue"/>
                <a:cs typeface="Helvetica Neue"/>
              </a:rPr>
              <a:t>Please tag </a:t>
            </a:r>
            <a:r>
              <a:rPr lang="en-US" sz="2400" b="1" dirty="0" smtClean="0">
                <a:solidFill>
                  <a:prstClr val="black"/>
                </a:solidFill>
                <a:latin typeface="Helvetica Neue"/>
                <a:cs typeface="Helvetica Neue"/>
              </a:rPr>
              <a:t>@</a:t>
            </a:r>
            <a:r>
              <a:rPr lang="en-US" sz="2400" b="1" dirty="0" err="1" smtClean="0">
                <a:solidFill>
                  <a:prstClr val="black"/>
                </a:solidFill>
                <a:latin typeface="Helvetica Neue"/>
                <a:cs typeface="Helvetica Neue"/>
              </a:rPr>
              <a:t>grassrootsoccer</a:t>
            </a:r>
            <a:endParaRPr lang="en-US" sz="2400" b="1" dirty="0" smtClean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00" y="1265956"/>
            <a:ext cx="4212862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402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CHANGING THE GAME IN</a:t>
            </a:r>
          </a:p>
          <a:p>
            <a:pPr algn="ctr" defTabSz="457200">
              <a:lnSpc>
                <a:spcPts val="402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ADOLESCENT-CENTERED DESIGN:</a:t>
            </a:r>
          </a:p>
          <a:p>
            <a:pPr algn="ctr" defTabSz="457200">
              <a:lnSpc>
                <a:spcPts val="402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ASSETS, ACCESS, ADHERENCE</a:t>
            </a:r>
            <a:endParaRPr lang="en-US" sz="3200" b="1" dirty="0">
              <a:solidFill>
                <a:prstClr val="black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28" y="5897147"/>
            <a:ext cx="717917" cy="717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" y="271846"/>
            <a:ext cx="3392854" cy="723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73" y="5897147"/>
            <a:ext cx="772685" cy="77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85" y="5869231"/>
            <a:ext cx="828516" cy="8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EB511C-7F55-414F-9BE9-EC38A846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97" y="2576043"/>
            <a:ext cx="8305007" cy="1573072"/>
          </a:xfrm>
        </p:spPr>
        <p:txBody>
          <a:bodyPr/>
          <a:lstStyle/>
          <a:p>
            <a:r>
              <a:rPr lang="en-US" sz="3200" dirty="0"/>
              <a:t>Leveraging Private Sector Partnerships to Increase Uptake of Testing and Treatment for Adolescent Boys and Young Men</a:t>
            </a:r>
            <a:endParaRPr 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F2D79E-5C26-422D-9E5D-B5BFB8FC0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585" y="4156913"/>
            <a:ext cx="8698830" cy="369332"/>
          </a:xfrm>
        </p:spPr>
        <p:txBody>
          <a:bodyPr/>
          <a:lstStyle/>
          <a:p>
            <a:r>
              <a:rPr lang="en-US" dirty="0" smtClean="0"/>
              <a:t>Lauren Marks|  </a:t>
            </a:r>
            <a:r>
              <a:rPr lang="en-US" dirty="0"/>
              <a:t>July </a:t>
            </a:r>
            <a:r>
              <a:rPr lang="en-US" dirty="0" smtClean="0"/>
              <a:t>22, </a:t>
            </a: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0665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5A833A-E621-46C0-B8C4-685CCD62155B}"/>
              </a:ext>
            </a:extLst>
          </p:cNvPr>
          <p:cNvSpPr/>
          <p:nvPr/>
        </p:nvSpPr>
        <p:spPr>
          <a:xfrm>
            <a:off x="0" y="0"/>
            <a:ext cx="467201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145D53-FB7A-4640-A18B-45A31848A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8" y="20296"/>
            <a:ext cx="3987936" cy="68580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722ECDA3-BFC2-4153-9735-5256431E3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596" y="2109382"/>
            <a:ext cx="3695700" cy="166199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chemeClr val="bg1"/>
                </a:solidFill>
              </a:rPr>
              <a:t>More than </a:t>
            </a:r>
            <a:r>
              <a:rPr lang="en-US" sz="5400" b="1" dirty="0" smtClean="0">
                <a:solidFill>
                  <a:schemeClr val="bg1"/>
                </a:solidFill>
              </a:rPr>
              <a:t>½ of men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E7B568EE-D829-4F81-8715-244122E5FE21}"/>
              </a:ext>
            </a:extLst>
          </p:cNvPr>
          <p:cNvSpPr txBox="1">
            <a:spLocks/>
          </p:cNvSpPr>
          <p:nvPr/>
        </p:nvSpPr>
        <p:spPr>
          <a:xfrm>
            <a:off x="430063" y="3736921"/>
            <a:ext cx="3811884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venir Next Condensed Medium"/>
              </a:rPr>
              <a:t>under age 35</a:t>
            </a:r>
            <a:endParaRPr lang="en-US" sz="48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cs typeface="Avenir Next Condensed Medium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54F8C20A-E549-4098-A757-8DE52A12C5A1}"/>
              </a:ext>
            </a:extLst>
          </p:cNvPr>
          <p:cNvSpPr txBox="1">
            <a:spLocks/>
          </p:cNvSpPr>
          <p:nvPr/>
        </p:nvSpPr>
        <p:spPr>
          <a:xfrm>
            <a:off x="420550" y="4523161"/>
            <a:ext cx="3753792" cy="14773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</a:rPr>
              <a:t>d</a:t>
            </a:r>
            <a:r>
              <a:rPr lang="en-US" b="1" dirty="0" smtClean="0">
                <a:solidFill>
                  <a:srgbClr val="FFFFFF"/>
                </a:solidFill>
              </a:rPr>
              <a:t>o not know their status and are not on treatment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748B85BF-179C-4C26-88B0-40E717EFB1F5}"/>
              </a:ext>
            </a:extLst>
          </p:cNvPr>
          <p:cNvSpPr txBox="1">
            <a:spLocks/>
          </p:cNvSpPr>
          <p:nvPr/>
        </p:nvSpPr>
        <p:spPr>
          <a:xfrm>
            <a:off x="4945796" y="3135582"/>
            <a:ext cx="3811884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chemeClr val="tx1"/>
              </a:solidFill>
              <a:latin typeface="+mj-lt"/>
              <a:cs typeface="Avenir Next Condensed Medium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xmlns="" id="{748B85BF-179C-4C26-88B0-40E717EFB1F5}"/>
              </a:ext>
            </a:extLst>
          </p:cNvPr>
          <p:cNvSpPr txBox="1">
            <a:spLocks/>
          </p:cNvSpPr>
          <p:nvPr/>
        </p:nvSpPr>
        <p:spPr>
          <a:xfrm>
            <a:off x="4945796" y="2678633"/>
            <a:ext cx="3811884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accent5"/>
                </a:solidFill>
                <a:latin typeface="+mj-lt"/>
                <a:cs typeface="Avenir Next Condensed Medium"/>
              </a:rPr>
              <a:t>This </a:t>
            </a:r>
            <a:r>
              <a:rPr lang="en-US" sz="4000" b="1" dirty="0">
                <a:solidFill>
                  <a:schemeClr val="accent5"/>
                </a:solidFill>
                <a:latin typeface="+mj-lt"/>
                <a:cs typeface="Avenir Next Condensed Medium"/>
              </a:rPr>
              <a:t>is fueling the epidemic in </a:t>
            </a:r>
            <a:r>
              <a:rPr lang="en-US" sz="4000" b="1" dirty="0" smtClean="0">
                <a:solidFill>
                  <a:schemeClr val="accent5"/>
                </a:solidFill>
                <a:latin typeface="+mj-lt"/>
                <a:cs typeface="Avenir Next Condensed Medium"/>
              </a:rPr>
              <a:t>the 15-24 year old </a:t>
            </a:r>
            <a:r>
              <a:rPr lang="en-US" sz="4000" b="1" dirty="0">
                <a:solidFill>
                  <a:schemeClr val="accent5"/>
                </a:solidFill>
                <a:latin typeface="+mj-lt"/>
                <a:cs typeface="Avenir Next Condensed Medium"/>
              </a:rPr>
              <a:t>women </a:t>
            </a:r>
          </a:p>
        </p:txBody>
      </p:sp>
    </p:spTree>
    <p:extLst>
      <p:ext uri="{BB962C8B-B14F-4D97-AF65-F5344CB8AC3E}">
        <p14:creationId xmlns:p14="http://schemas.microsoft.com/office/powerpoint/2010/main" val="13924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Fewer men seek HIV testing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Sources: UNAIDS 90-90-90 Progress report, *PHIA fact sheet, ** SDS (Denominator = All PLHIV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49658" y="1158949"/>
          <a:ext cx="5325547" cy="39122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7741">
                  <a:extLst>
                    <a:ext uri="{9D8B030D-6E8A-4147-A177-3AD203B41FA5}">
                      <a16:colId xmlns:a16="http://schemas.microsoft.com/office/drawing/2014/main" xmlns="" val="3988593662"/>
                    </a:ext>
                  </a:extLst>
                </a:gridCol>
                <a:gridCol w="1763395">
                  <a:extLst>
                    <a:ext uri="{9D8B030D-6E8A-4147-A177-3AD203B41FA5}">
                      <a16:colId xmlns:a16="http://schemas.microsoft.com/office/drawing/2014/main" xmlns="" val="4219636928"/>
                    </a:ext>
                  </a:extLst>
                </a:gridCol>
                <a:gridCol w="1474411">
                  <a:extLst>
                    <a:ext uri="{9D8B030D-6E8A-4147-A177-3AD203B41FA5}">
                      <a16:colId xmlns:a16="http://schemas.microsoft.com/office/drawing/2014/main" xmlns="" val="139553482"/>
                    </a:ext>
                  </a:extLst>
                </a:gridCol>
              </a:tblGrid>
              <a:tr h="57204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Progress Toward First 95 by Sex</a:t>
                      </a:r>
                    </a:p>
                  </a:txBody>
                  <a:tcPr marL="51435" marR="51435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3978814"/>
                  </a:ext>
                </a:extLst>
              </a:tr>
              <a:tr h="5550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Country</a:t>
                      </a:r>
                      <a:endParaRPr lang="en-US" sz="2400" b="1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Female (%)</a:t>
                      </a:r>
                      <a:endParaRPr lang="en-US" sz="2400" b="1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Male (%)</a:t>
                      </a:r>
                      <a:endParaRPr lang="en-US" sz="2400" b="1" dirty="0"/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3295458088"/>
                  </a:ext>
                </a:extLst>
              </a:tr>
              <a:tr h="552952">
                <a:tc>
                  <a:txBody>
                    <a:bodyPr/>
                    <a:lstStyle/>
                    <a:p>
                      <a:r>
                        <a:rPr lang="en-US" sz="2400" dirty="0"/>
                        <a:t>Lesotho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82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728953957"/>
                  </a:ext>
                </a:extLst>
              </a:tr>
              <a:tr h="552952">
                <a:tc>
                  <a:txBody>
                    <a:bodyPr/>
                    <a:lstStyle/>
                    <a:p>
                      <a:r>
                        <a:rPr lang="en-US" sz="2400" dirty="0"/>
                        <a:t>Malawi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76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67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2819570044"/>
                  </a:ext>
                </a:extLst>
              </a:tr>
              <a:tr h="552952">
                <a:tc>
                  <a:txBody>
                    <a:bodyPr/>
                    <a:lstStyle/>
                    <a:p>
                      <a:r>
                        <a:rPr lang="en-US" sz="2400" dirty="0"/>
                        <a:t>Swaziland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89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78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38735464"/>
                  </a:ext>
                </a:extLst>
              </a:tr>
              <a:tr h="552952">
                <a:tc>
                  <a:txBody>
                    <a:bodyPr/>
                    <a:lstStyle/>
                    <a:p>
                      <a:r>
                        <a:rPr lang="en-US" sz="2400" dirty="0"/>
                        <a:t>Zambia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77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692531955"/>
                  </a:ext>
                </a:extLst>
              </a:tr>
              <a:tr h="573373">
                <a:tc>
                  <a:txBody>
                    <a:bodyPr/>
                    <a:lstStyle/>
                    <a:p>
                      <a:r>
                        <a:rPr lang="en-US" sz="2400" dirty="0"/>
                        <a:t>Zimbabwe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4076601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3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Fewer young people know their status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100" dirty="0" smtClean="0"/>
              <a:t>.</a:t>
            </a:r>
            <a:endParaRPr lang="en-US" sz="11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6" y="1465578"/>
            <a:ext cx="5528933" cy="4625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6739" y="1677669"/>
            <a:ext cx="3343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Largest Overall Gap: Awareness of HIV Positive Status by Age – Those Under 30 Often </a:t>
            </a:r>
            <a:r>
              <a:rPr lang="en-US" sz="2000" dirty="0" smtClean="0"/>
              <a:t>Unaware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70" y="2991613"/>
            <a:ext cx="1682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2515" y="-33997"/>
            <a:ext cx="8768132" cy="909487"/>
          </a:xfrm>
        </p:spPr>
        <p:txBody>
          <a:bodyPr>
            <a:noAutofit/>
          </a:bodyPr>
          <a:lstStyle/>
          <a:p>
            <a:r>
              <a:rPr lang="en-US" sz="3100" b="1" dirty="0" smtClean="0">
                <a:latin typeface="Calibri" panose="020F0502020204030204" pitchFamily="34" charset="0"/>
              </a:rPr>
              <a:t>Human Centered Design:  Known Barriers</a:t>
            </a:r>
            <a:r>
              <a:rPr lang="en-US" sz="3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 smtClean="0">
                <a:latin typeface="Calibri" panose="020F0502020204030204" pitchFamily="34" charset="0"/>
              </a:rPr>
              <a:t>for Access to HIV Services by Men</a:t>
            </a:r>
            <a:endParaRPr lang="en-US" sz="31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1142746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20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178" y="422662"/>
            <a:ext cx="8407677" cy="407741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 smtClean="0"/>
              <a:t>Men who do, seek care later</a:t>
            </a:r>
            <a:endParaRPr lang="en-US" sz="4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/>
              <a:t>Starting </a:t>
            </a:r>
            <a:r>
              <a:rPr lang="en-US" sz="4000" dirty="0"/>
              <a:t>care late means advance illness is difficult to treat and the virus has more opportunity to spread through communities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170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700" b="1" dirty="0" smtClean="0"/>
              <a:t>The Opportunity</a:t>
            </a:r>
            <a:endParaRPr lang="en-US" sz="2700" b="1" dirty="0"/>
          </a:p>
        </p:txBody>
      </p:sp>
      <p:sp>
        <p:nvSpPr>
          <p:cNvPr id="17" name="Speech Bubble: Rectangle 5">
            <a:extLst>
              <a:ext uri="{FF2B5EF4-FFF2-40B4-BE49-F238E27FC236}">
                <a16:creationId xmlns:a16="http://schemas.microsoft.com/office/drawing/2014/main" xmlns="" id="{AA949432-F13F-4AB7-8E64-C850ACCBD639}"/>
              </a:ext>
            </a:extLst>
          </p:cNvPr>
          <p:cNvSpPr/>
          <p:nvPr/>
        </p:nvSpPr>
        <p:spPr>
          <a:xfrm>
            <a:off x="1188642" y="1066800"/>
            <a:ext cx="7269558" cy="1499527"/>
          </a:xfrm>
          <a:prstGeom prst="wedgeRectCallout">
            <a:avLst>
              <a:gd name="adj1" fmla="val -21289"/>
              <a:gd name="adj2" fmla="val 70188"/>
            </a:avLst>
          </a:prstGeom>
          <a:solidFill>
            <a:schemeClr val="bg1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 defTabSz="768096">
              <a:defRPr/>
            </a:pPr>
            <a:endParaRPr lang="en-US" sz="1500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AB3E6F0-6C97-4B72-BDE2-D835136F8CEB}"/>
              </a:ext>
            </a:extLst>
          </p:cNvPr>
          <p:cNvSpPr txBox="1"/>
          <p:nvPr/>
        </p:nvSpPr>
        <p:spPr>
          <a:xfrm>
            <a:off x="2146484" y="1219200"/>
            <a:ext cx="5702116" cy="1172629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defTabSz="768096"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“We’re finding sick men, but healthy/well men at-risk of being HIV positive are the hardest to reach because they have no reason to interact with the healthcare system.”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- Ambassador Deborah L. Birx, M.D.</a:t>
            </a:r>
          </a:p>
        </p:txBody>
      </p:sp>
      <p:pic>
        <p:nvPicPr>
          <p:cNvPr id="19" name="Picture 18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E4C43CA3-841C-4F59-BD43-C7DD920F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1145575" cy="1499527"/>
          </a:xfrm>
          <a:prstGeom prst="rect">
            <a:avLst/>
          </a:prstGeom>
        </p:spPr>
      </p:pic>
      <p:sp>
        <p:nvSpPr>
          <p:cNvPr id="24" name="Text Placeholder 2"/>
          <p:cNvSpPr txBox="1">
            <a:spLocks/>
          </p:cNvSpPr>
          <p:nvPr/>
        </p:nvSpPr>
        <p:spPr>
          <a:xfrm>
            <a:off x="838200" y="2931649"/>
            <a:ext cx="7543799" cy="3316751"/>
          </a:xfrm>
          <a:prstGeom prst="rect">
            <a:avLst/>
          </a:prstGeom>
        </p:spPr>
        <p:txBody>
          <a:bodyPr lIns="64008" tIns="32004" rIns="64008" bIns="32004"/>
          <a:lstStyle>
            <a:lvl1pPr marL="287368" indent="-339617" algn="l" rtl="0" eaLnBrk="0" fontAlgn="base" hangingPunct="0">
              <a:lnSpc>
                <a:spcPct val="100000"/>
              </a:lnSpc>
              <a:spcBef>
                <a:spcPts val="2571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•"/>
              <a:defRPr sz="300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marL="653110" indent="-34288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defRPr sz="270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marL="1044976" indent="-28736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•"/>
              <a:defRPr sz="220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marL="1567464" indent="-28736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defRPr sz="220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marL="2125557" indent="-273036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»"/>
              <a:defRPr sz="220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  <a:lvl6pPr marL="2537335" indent="-274306" algn="l" rtl="0" fontAlgn="base">
              <a:spcBef>
                <a:spcPts val="541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948794" indent="-274306" algn="l" rtl="0" fontAlgn="base">
              <a:spcBef>
                <a:spcPts val="541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3360253" indent="-274306" algn="l" rtl="0" fontAlgn="base">
              <a:spcBef>
                <a:spcPts val="541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771713" indent="-274306" algn="l" rtl="0" fontAlgn="base">
              <a:spcBef>
                <a:spcPts val="541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defTabSz="384048" fontAlgn="auto">
              <a:spcBef>
                <a:spcPts val="840"/>
              </a:spcBef>
              <a:spcAft>
                <a:spcPts val="0"/>
              </a:spcAft>
              <a:buNone/>
              <a:defRPr/>
            </a:pPr>
            <a:r>
              <a:rPr lang="en-US" sz="1800" b="1" u="sng" kern="0" dirty="0">
                <a:ea typeface="Arial" charset="0"/>
                <a:cs typeface="Arial" charset="0"/>
              </a:rPr>
              <a:t>The Unmet </a:t>
            </a:r>
            <a:r>
              <a:rPr lang="en-US" sz="1800" b="1" u="sng" kern="0" dirty="0" smtClean="0">
                <a:ea typeface="Arial" charset="0"/>
                <a:cs typeface="Arial" charset="0"/>
              </a:rPr>
              <a:t>Need:</a:t>
            </a:r>
            <a:endParaRPr lang="en-US" sz="1800" b="1" u="sng" kern="0" dirty="0">
              <a:ea typeface="Arial" charset="0"/>
              <a:cs typeface="Arial" charset="0"/>
            </a:endParaRPr>
          </a:p>
          <a:p>
            <a:pPr marL="234474" indent="-234474" defTabSz="384048" fontAlgn="auto">
              <a:spcBef>
                <a:spcPts val="840"/>
              </a:spcBef>
              <a:spcAft>
                <a:spcPts val="0"/>
              </a:spcAft>
              <a:defRPr/>
            </a:pPr>
            <a:r>
              <a:rPr lang="en-US" sz="1800" kern="0" dirty="0">
                <a:ea typeface="Arial" charset="0"/>
                <a:cs typeface="Arial" charset="0"/>
              </a:rPr>
              <a:t>A deeper understanding of the barriers to men’s health seeking behavior, as well as their motivators</a:t>
            </a:r>
          </a:p>
          <a:p>
            <a:pPr marL="234474" indent="-234474" defTabSz="384048" fontAlgn="auto">
              <a:spcBef>
                <a:spcPts val="840"/>
              </a:spcBef>
              <a:spcAft>
                <a:spcPts val="0"/>
              </a:spcAft>
              <a:defRPr/>
            </a:pPr>
            <a:r>
              <a:rPr lang="en-US" sz="1800" kern="0" dirty="0">
                <a:ea typeface="Arial" charset="0"/>
                <a:cs typeface="Arial" charset="0"/>
              </a:rPr>
              <a:t>Targeted health promotion, services and interventions that are male centered and gender transformative</a:t>
            </a:r>
          </a:p>
          <a:p>
            <a:pPr marL="234474" indent="-234474" defTabSz="384048" fontAlgn="auto">
              <a:spcBef>
                <a:spcPts val="840"/>
              </a:spcBef>
              <a:spcAft>
                <a:spcPts val="0"/>
              </a:spcAft>
              <a:defRPr/>
            </a:pPr>
            <a:r>
              <a:rPr lang="en-US" sz="1800" kern="0" dirty="0">
                <a:ea typeface="Arial" charset="0"/>
                <a:cs typeface="Arial" charset="0"/>
              </a:rPr>
              <a:t>Advocacy for national, regional and global public health policies that take account of men as well as women</a:t>
            </a:r>
          </a:p>
          <a:p>
            <a:pPr marL="234474" indent="-234474" defTabSz="384048" fontAlgn="auto">
              <a:spcBef>
                <a:spcPts val="840"/>
              </a:spcBef>
              <a:spcAft>
                <a:spcPts val="0"/>
              </a:spcAft>
              <a:defRPr/>
            </a:pPr>
            <a:r>
              <a:rPr lang="en-US" sz="1800" kern="0" dirty="0" smtClean="0">
                <a:ea typeface="Arial" charset="0"/>
                <a:cs typeface="Arial" charset="0"/>
              </a:rPr>
              <a:t>Partnerships that </a:t>
            </a:r>
            <a:r>
              <a:rPr lang="en-US" sz="1800" kern="0" dirty="0">
                <a:ea typeface="Arial" charset="0"/>
                <a:cs typeface="Arial" charset="0"/>
              </a:rPr>
              <a:t>find shared public health and business value in investing in innovative initiatives to engage men in quality care services </a:t>
            </a:r>
          </a:p>
          <a:p>
            <a:pPr marL="234474" indent="-234474" defTabSz="3840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5A5A5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A Reminder: Why Partner with the Private Sector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enable us to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programs that are more effective, efficient, and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 </a:t>
            </a: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invest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innovative approaches to HIV prevention, care, and treatment while sharing risks, resources, and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rewards  </a:t>
            </a: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harness private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 to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 in innovation and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4" name="Picture 10" descr="Image result for why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89" y="3656558"/>
            <a:ext cx="358815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 Theme" id="{D554F53B-AEC7-4F82-A0D6-B045BF4FA345}" vid="{26E8B40A-6C7F-4326-89A2-440D0D9D6250}"/>
    </a:ext>
  </a:extLst>
</a:theme>
</file>

<file path=ppt/theme/theme2.xml><?xml version="1.0" encoding="utf-8"?>
<a:theme xmlns:a="http://schemas.openxmlformats.org/drawingml/2006/main" name="5_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 Theme" id="{D554F53B-AEC7-4F82-A0D6-B045BF4FA345}" vid="{26E8B40A-6C7F-4326-89A2-440D0D9D62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PEPFAR Theme</Template>
  <TotalTime>1931</TotalTime>
  <Words>1064</Words>
  <Application>Microsoft Office PowerPoint</Application>
  <PresentationFormat>On-screen Show (4:3)</PresentationFormat>
  <Paragraphs>149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Avenir Next Condensed Medium</vt:lpstr>
      <vt:lpstr>Calibri</vt:lpstr>
      <vt:lpstr>Century Gothic</vt:lpstr>
      <vt:lpstr>Helvetica Neue</vt:lpstr>
      <vt:lpstr>Helvetica Neue Condensed</vt:lpstr>
      <vt:lpstr>Segoe UI</vt:lpstr>
      <vt:lpstr>Tw Cen MT</vt:lpstr>
      <vt:lpstr>Wingdings</vt:lpstr>
      <vt:lpstr>PEPFAR Theme</vt:lpstr>
      <vt:lpstr>5_PEPFAR Theme</vt:lpstr>
      <vt:lpstr>Office Theme</vt:lpstr>
      <vt:lpstr>1_Office Theme</vt:lpstr>
      <vt:lpstr>PowerPoint Presentation</vt:lpstr>
      <vt:lpstr>Leveraging Private Sector Partnerships to Increase Uptake of Testing and Treatment for Adolescent Boys and Young 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Karyn DeLuca</dc:creator>
  <cp:lastModifiedBy>Pub, Library</cp:lastModifiedBy>
  <cp:revision>188</cp:revision>
  <dcterms:created xsi:type="dcterms:W3CDTF">2016-06-15T16:19:40Z</dcterms:created>
  <dcterms:modified xsi:type="dcterms:W3CDTF">2018-07-19T20:07:50Z</dcterms:modified>
</cp:coreProperties>
</file>